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1" r:id="rId2"/>
    <p:sldId id="319" r:id="rId3"/>
    <p:sldId id="320" r:id="rId4"/>
    <p:sldId id="314" r:id="rId5"/>
    <p:sldId id="315" r:id="rId6"/>
    <p:sldId id="316" r:id="rId7"/>
    <p:sldId id="262" r:id="rId8"/>
    <p:sldId id="317" r:id="rId9"/>
    <p:sldId id="31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1EE33-5AC6-4052-BEE3-CFD8A484145B}"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433BA-B910-48FD-BAA4-C141B878C558}" type="slidenum">
              <a:rPr lang="en-US" smtClean="0"/>
              <a:t>‹#›</a:t>
            </a:fld>
            <a:endParaRPr lang="en-US"/>
          </a:p>
        </p:txBody>
      </p:sp>
    </p:spTree>
    <p:extLst>
      <p:ext uri="{BB962C8B-B14F-4D97-AF65-F5344CB8AC3E}">
        <p14:creationId xmlns:p14="http://schemas.microsoft.com/office/powerpoint/2010/main" val="248354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5A14053-8058-41E5-980C-EBAF26B585CE}"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3526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7677504-BBCC-48E4-93D5-45596F71CBB9}" type="slidenum">
              <a:rPr lang="en-GB" altLang="en-US" smtClean="0"/>
              <a:pPr>
                <a:defRPr/>
              </a:pPr>
              <a:t>‹#›</a:t>
            </a:fld>
            <a:endParaRPr lang="en-GB" altLang="en-US"/>
          </a:p>
        </p:txBody>
      </p:sp>
    </p:spTree>
    <p:extLst>
      <p:ext uri="{BB962C8B-B14F-4D97-AF65-F5344CB8AC3E}">
        <p14:creationId xmlns:p14="http://schemas.microsoft.com/office/powerpoint/2010/main" val="145245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4781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29509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92843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3903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65176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7006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8174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95844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85723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Blue background">
    <p:spTree>
      <p:nvGrpSpPr>
        <p:cNvPr id="1" name=""/>
        <p:cNvGrpSpPr/>
        <p:nvPr/>
      </p:nvGrpSpPr>
      <p:grpSpPr>
        <a:xfrm>
          <a:off x="0" y="0"/>
          <a:ext cx="0" cy="0"/>
          <a:chOff x="0" y="0"/>
          <a:chExt cx="0" cy="0"/>
        </a:xfrm>
      </p:grpSpPr>
      <p:pic>
        <p:nvPicPr>
          <p:cNvPr id="4" name="Picture 11" descr="IMG_016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4050"/>
            <a:ext cx="11046884"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noFill/>
          <a:ln>
            <a:noFill/>
          </a:ln>
        </p:spPr>
        <p:txBody>
          <a:bodyPr/>
          <a:lstStyle/>
          <a:p>
            <a:r>
              <a:rPr lang="en-GB" dirty="0"/>
              <a:t>Click to edit Master title style</a:t>
            </a:r>
            <a:endParaRPr lang="en-US" dirty="0"/>
          </a:p>
        </p:txBody>
      </p:sp>
      <p:sp>
        <p:nvSpPr>
          <p:cNvPr id="8" name="Text Placeholder 7"/>
          <p:cNvSpPr>
            <a:spLocks noGrp="1"/>
          </p:cNvSpPr>
          <p:nvPr>
            <p:ph type="body" sz="quarter" idx="13"/>
          </p:nvPr>
        </p:nvSpPr>
        <p:spPr>
          <a:xfrm>
            <a:off x="624417" y="1567865"/>
            <a:ext cx="10955867" cy="4551362"/>
          </a:xfrm>
          <a:noFill/>
          <a:ln>
            <a:noFill/>
          </a:ln>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p:cNvSpPr>
            <a:spLocks noGrp="1"/>
          </p:cNvSpPr>
          <p:nvPr>
            <p:ph type="dt" sz="half" idx="14"/>
          </p:nvPr>
        </p:nvSpPr>
        <p:spPr bwMode="auto">
          <a:xfrm>
            <a:off x="609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GB"/>
          </a:p>
        </p:txBody>
      </p:sp>
      <p:sp>
        <p:nvSpPr>
          <p:cNvPr id="6" name="Footer Placeholder 4"/>
          <p:cNvSpPr>
            <a:spLocks noGrp="1"/>
          </p:cNvSpPr>
          <p:nvPr>
            <p:ph type="ftr" sz="quarter" idx="15"/>
          </p:nvPr>
        </p:nvSpPr>
        <p:spPr bwMode="auto">
          <a:xfrm>
            <a:off x="4165600" y="6245225"/>
            <a:ext cx="3860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GB"/>
          </a:p>
        </p:txBody>
      </p:sp>
      <p:sp>
        <p:nvSpPr>
          <p:cNvPr id="7" name="Slide Number Placeholder 5"/>
          <p:cNvSpPr>
            <a:spLocks noGrp="1"/>
          </p:cNvSpPr>
          <p:nvPr>
            <p:ph type="sldNum" sz="quarter" idx="16"/>
          </p:nvPr>
        </p:nvSpPr>
        <p:spPr bwMode="auto">
          <a:xfrm>
            <a:off x="8737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2CE5B2A-0E2A-4AB1-940C-A280AE0E0B7F}" type="slidenum">
              <a:rPr lang="en-GB" altLang="en-US"/>
              <a:pPr>
                <a:defRPr/>
              </a:pPr>
              <a:t>‹#›</a:t>
            </a:fld>
            <a:endParaRPr lang="en-GB" altLang="en-US"/>
          </a:p>
        </p:txBody>
      </p:sp>
    </p:spTree>
    <p:extLst>
      <p:ext uri="{BB962C8B-B14F-4D97-AF65-F5344CB8AC3E}">
        <p14:creationId xmlns:p14="http://schemas.microsoft.com/office/powerpoint/2010/main" val="154181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61236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37473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40198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482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18619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87488" y="16778"/>
            <a:ext cx="10704512"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85656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3882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7135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5" y="3051014"/>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1" y="3051014"/>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8483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1898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913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3159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9075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6">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11/18/2024</a:t>
            </a:fld>
            <a:endParaRPr lang="en-US" dirty="0"/>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pic>
        <p:nvPicPr>
          <p:cNvPr id="8" name="Picture 11" descr="IMG_0161-2"/>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1" y="654050"/>
            <a:ext cx="11046884"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227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4EC5-F0AE-CFD6-F85D-258B1E47888A}"/>
              </a:ext>
            </a:extLst>
          </p:cNvPr>
          <p:cNvSpPr>
            <a:spLocks noGrp="1"/>
          </p:cNvSpPr>
          <p:nvPr>
            <p:ph type="title"/>
          </p:nvPr>
        </p:nvSpPr>
        <p:spPr>
          <a:xfrm>
            <a:off x="913776" y="618519"/>
            <a:ext cx="10364451" cy="4814093"/>
          </a:xfrm>
        </p:spPr>
        <p:txBody>
          <a:bodyPr/>
          <a:lstStyle/>
          <a:p>
            <a:r>
              <a:rPr lang="fa-IR" dirty="0">
                <a:solidFill>
                  <a:srgbClr val="C00000"/>
                </a:solidFill>
                <a:cs typeface="B Titr" panose="00000700000000000000" pitchFamily="2" charset="-78"/>
              </a:rPr>
              <a:t>معرفی کتاب در موضوع ارتباط عاطفی</a:t>
            </a:r>
            <a:br>
              <a:rPr lang="fa-IR" dirty="0">
                <a:solidFill>
                  <a:srgbClr val="C00000"/>
                </a:solidFill>
                <a:cs typeface="B Titr" panose="00000700000000000000" pitchFamily="2" charset="-78"/>
              </a:rPr>
            </a:br>
            <a:r>
              <a:rPr lang="fa-IR" dirty="0">
                <a:cs typeface="B Titr" panose="00000700000000000000" pitchFamily="2" charset="-78"/>
              </a:rPr>
              <a:t>مربوط به آموزش خانواده دبیرستان دوره </a:t>
            </a:r>
            <a:r>
              <a:rPr lang="fa-IR">
                <a:cs typeface="B Titr" panose="00000700000000000000" pitchFamily="2" charset="-78"/>
              </a:rPr>
              <a:t>دوم دخترانه</a:t>
            </a:r>
            <a:br>
              <a:rPr lang="fa-IR">
                <a:cs typeface="B Titr" panose="00000700000000000000" pitchFamily="2" charset="-78"/>
              </a:rPr>
            </a:br>
            <a:r>
              <a:rPr lang="fa-IR">
                <a:cs typeface="B Titr" panose="00000700000000000000" pitchFamily="2" charset="-78"/>
              </a:rPr>
              <a:t>مدرس: دکتر خسروی</a:t>
            </a:r>
            <a:endParaRPr lang="en-US" dirty="0">
              <a:cs typeface="B Titr" panose="00000700000000000000" pitchFamily="2" charset="-78"/>
            </a:endParaRPr>
          </a:p>
        </p:txBody>
      </p:sp>
    </p:spTree>
    <p:extLst>
      <p:ext uri="{BB962C8B-B14F-4D97-AF65-F5344CB8AC3E}">
        <p14:creationId xmlns:p14="http://schemas.microsoft.com/office/powerpoint/2010/main" val="248873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7DF4E2-CC37-A9C2-9371-FA3EC1CD7594}"/>
              </a:ext>
            </a:extLst>
          </p:cNvPr>
          <p:cNvSpPr>
            <a:spLocks noGrp="1"/>
          </p:cNvSpPr>
          <p:nvPr>
            <p:ph type="title"/>
          </p:nvPr>
        </p:nvSpPr>
        <p:spPr>
          <a:xfrm>
            <a:off x="6203577" y="1143000"/>
            <a:ext cx="3469810" cy="4773706"/>
          </a:xfrm>
        </p:spPr>
        <p:txBody>
          <a:bodyPr/>
          <a:lstStyle/>
          <a:p>
            <a:endParaRPr lang="en-US" dirty="0"/>
          </a:p>
        </p:txBody>
      </p:sp>
      <p:sp>
        <p:nvSpPr>
          <p:cNvPr id="6" name="Text Placeholder 5">
            <a:extLst>
              <a:ext uri="{FF2B5EF4-FFF2-40B4-BE49-F238E27FC236}">
                <a16:creationId xmlns:a16="http://schemas.microsoft.com/office/drawing/2014/main" id="{336A627D-7A82-0969-142F-B5DF999375F8}"/>
              </a:ext>
            </a:extLst>
          </p:cNvPr>
          <p:cNvSpPr>
            <a:spLocks noGrp="1"/>
          </p:cNvSpPr>
          <p:nvPr>
            <p:ph type="body" idx="1"/>
          </p:nvPr>
        </p:nvSpPr>
        <p:spPr>
          <a:xfrm>
            <a:off x="2209331" y="1143000"/>
            <a:ext cx="3469810" cy="4773706"/>
          </a:xfrm>
        </p:spPr>
        <p:txBody>
          <a:bodyPr/>
          <a:lstStyle/>
          <a:p>
            <a:endParaRPr lang="fa-IR" dirty="0"/>
          </a:p>
          <a:p>
            <a:pPr algn="r" rtl="1"/>
            <a:r>
              <a:rPr lang="fa-IR" dirty="0">
                <a:solidFill>
                  <a:schemeClr val="tx1"/>
                </a:solidFill>
                <a:cs typeface="B Titr" panose="00000700000000000000" pitchFamily="2" charset="-78"/>
              </a:rPr>
              <a:t>مهارتهای زندگی در سیره رضوی</a:t>
            </a:r>
          </a:p>
          <a:p>
            <a:pPr algn="r" rtl="1"/>
            <a:r>
              <a:rPr lang="fa-IR" dirty="0">
                <a:solidFill>
                  <a:schemeClr val="tx1"/>
                </a:solidFill>
                <a:cs typeface="B Titr" panose="00000700000000000000" pitchFamily="2" charset="-78"/>
              </a:rPr>
              <a:t>مولف: محمد رضا شرفی</a:t>
            </a:r>
          </a:p>
          <a:p>
            <a:pPr algn="r" rtl="1"/>
            <a:r>
              <a:rPr lang="fa-IR" dirty="0">
                <a:solidFill>
                  <a:schemeClr val="tx1"/>
                </a:solidFill>
                <a:cs typeface="B Titr" panose="00000700000000000000" pitchFamily="2" charset="-78"/>
              </a:rPr>
              <a:t>ناشر: انتشارات به نشر</a:t>
            </a:r>
          </a:p>
          <a:p>
            <a:pPr algn="r" rtl="1"/>
            <a:r>
              <a:rPr lang="fa-IR" dirty="0">
                <a:solidFill>
                  <a:schemeClr val="tx1"/>
                </a:solidFill>
                <a:cs typeface="B Titr" panose="00000700000000000000" pitchFamily="2" charset="-78"/>
              </a:rPr>
              <a:t>سال چاپ: 1402 </a:t>
            </a:r>
          </a:p>
          <a:p>
            <a:pPr algn="r" rtl="1"/>
            <a:r>
              <a:rPr lang="fa-IR" dirty="0">
                <a:solidFill>
                  <a:schemeClr val="tx1"/>
                </a:solidFill>
                <a:cs typeface="B Titr" panose="00000700000000000000" pitchFamily="2" charset="-78"/>
              </a:rPr>
              <a:t>تعداد صفحات: </a:t>
            </a:r>
            <a:endParaRPr lang="en-US" dirty="0">
              <a:solidFill>
                <a:schemeClr val="tx1"/>
              </a:solidFill>
              <a:cs typeface="B Titr" panose="00000700000000000000" pitchFamily="2" charset="-78"/>
            </a:endParaRPr>
          </a:p>
        </p:txBody>
      </p:sp>
      <p:pic>
        <p:nvPicPr>
          <p:cNvPr id="8" name="Picture 7">
            <a:extLst>
              <a:ext uri="{FF2B5EF4-FFF2-40B4-BE49-F238E27FC236}">
                <a16:creationId xmlns:a16="http://schemas.microsoft.com/office/drawing/2014/main" id="{1F93FC35-2459-F972-054C-90B775F31B6A}"/>
              </a:ext>
            </a:extLst>
          </p:cNvPr>
          <p:cNvPicPr>
            <a:picLocks noChangeAspect="1"/>
          </p:cNvPicPr>
          <p:nvPr/>
        </p:nvPicPr>
        <p:blipFill>
          <a:blip r:embed="rId2"/>
          <a:stretch>
            <a:fillRect/>
          </a:stretch>
        </p:blipFill>
        <p:spPr>
          <a:xfrm>
            <a:off x="6096001" y="1143001"/>
            <a:ext cx="3577387" cy="4954771"/>
          </a:xfrm>
          <a:prstGeom prst="rect">
            <a:avLst/>
          </a:prstGeom>
        </p:spPr>
      </p:pic>
    </p:spTree>
    <p:extLst>
      <p:ext uri="{BB962C8B-B14F-4D97-AF65-F5344CB8AC3E}">
        <p14:creationId xmlns:p14="http://schemas.microsoft.com/office/powerpoint/2010/main" val="335197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1235-CB39-F9C9-0204-6B99F505A3E0}"/>
              </a:ext>
            </a:extLst>
          </p:cNvPr>
          <p:cNvSpPr>
            <a:spLocks noGrp="1"/>
          </p:cNvSpPr>
          <p:nvPr>
            <p:ph type="title"/>
          </p:nvPr>
        </p:nvSpPr>
        <p:spPr>
          <a:xfrm>
            <a:off x="2330355" y="1021978"/>
            <a:ext cx="7763814" cy="5526741"/>
          </a:xfrm>
        </p:spPr>
        <p:txBody>
          <a:bodyPr>
            <a:noAutofit/>
          </a:bodyPr>
          <a:lstStyle/>
          <a:p>
            <a:pPr rtl="1"/>
            <a:br>
              <a:rPr lang="fa-IR" sz="2800" dirty="0">
                <a:cs typeface="B Nazanin" panose="00000400000000000000" pitchFamily="2" charset="-78"/>
              </a:rPr>
            </a:br>
            <a:br>
              <a:rPr lang="fa-IR" sz="2800" dirty="0">
                <a:cs typeface="B Nazanin" panose="00000400000000000000" pitchFamily="2" charset="-78"/>
              </a:rPr>
            </a:br>
            <a:br>
              <a:rPr lang="fa-IR" sz="2800" dirty="0">
                <a:cs typeface="B Nazanin" panose="00000400000000000000" pitchFamily="2" charset="-78"/>
              </a:rPr>
            </a:br>
            <a:r>
              <a:rPr lang="fa-IR" sz="3200" dirty="0">
                <a:solidFill>
                  <a:srgbClr val="C00000"/>
                </a:solidFill>
                <a:cs typeface="B Titr" panose="00000700000000000000" pitchFamily="2" charset="-78"/>
              </a:rPr>
              <a:t>معرفی کتاب مهارتهای زندگی در سیره رضوی       </a:t>
            </a:r>
            <a:br>
              <a:rPr lang="fa-IR" sz="2800" dirty="0">
                <a:cs typeface="B Nazanin" panose="00000400000000000000" pitchFamily="2" charset="-78"/>
              </a:rPr>
            </a:br>
            <a:br>
              <a:rPr lang="fa-IR" sz="2800" dirty="0">
                <a:cs typeface="B Nazanin" panose="00000400000000000000" pitchFamily="2" charset="-78"/>
              </a:rPr>
            </a:br>
            <a:r>
              <a:rPr lang="fa-IR" sz="2800" dirty="0">
                <a:cs typeface="B Nazanin" panose="00000400000000000000" pitchFamily="2" charset="-78"/>
              </a:rPr>
              <a:t>روابط اجتماعی، مهارت مردم داری و دوست یابی و دیگر روابط و آسیب شناسی این روابط و در محیط خانواده به مهارت همسرداری و تربیت فرزند از دیگر مباحث مطرح شده در کتاب مهارت های زندگی در سیره رضوی می باشد. این کتاب برای حل معضل امروزه سست شدن روابط اجتماعی، احترام به والدین، چالش های غیر دینی که بر جامعه و خانواده حاکم است مفید و چاره ساز می باشد.</a:t>
            </a:r>
            <a:br>
              <a:rPr lang="fa-IR" sz="2800" dirty="0">
                <a:cs typeface="B Nazanin" panose="00000400000000000000" pitchFamily="2" charset="-78"/>
              </a:rPr>
            </a:br>
            <a:r>
              <a:rPr lang="fa-IR" sz="2800" dirty="0">
                <a:cs typeface="B Nazanin" panose="00000400000000000000" pitchFamily="2" charset="-78"/>
              </a:rPr>
              <a:t>در این اثر، اندیشه و سیره‌ى علمى و عملى امام رضـــا که در جامعه‌ى ایرانى جایگاه برجسته‌اى دارد، در عرصـه‌هایى چون «مهارت‌هاى زندگى»، «مهارت‌هاى خانوادگى» و «مهارت‌هاى فرزندپرورى» بررسـى شده است. خـــواننده در این کتاب با نمونه‌هایى از مهارت‌هاى زندگى در سیره‌ى اهل بیت، به ویژه امام رضا (ع) آشنا خواهد شد. گاه در ویرایش اثر ذیل هر نمونه که به نظر گنگ نموده است، توضیحاتى را ذکر کرده‌ایم تا به راحتى بتوان نمونه‌ى ذکر شده را با مفهوم مهارت مرتبط با آن تطبیق داد.</a:t>
            </a:r>
            <a:endParaRPr lang="en-US" sz="2800" dirty="0">
              <a:cs typeface="B Nazanin" panose="00000400000000000000" pitchFamily="2" charset="-78"/>
            </a:endParaRPr>
          </a:p>
        </p:txBody>
      </p:sp>
    </p:spTree>
    <p:extLst>
      <p:ext uri="{BB962C8B-B14F-4D97-AF65-F5344CB8AC3E}">
        <p14:creationId xmlns:p14="http://schemas.microsoft.com/office/powerpoint/2010/main" val="16391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188D1-0EEE-6F5E-0166-CBD3EF135579}"/>
              </a:ext>
            </a:extLst>
          </p:cNvPr>
          <p:cNvSpPr>
            <a:spLocks noGrp="1"/>
          </p:cNvSpPr>
          <p:nvPr>
            <p:ph type="title"/>
          </p:nvPr>
        </p:nvSpPr>
        <p:spPr>
          <a:xfrm>
            <a:off x="2266481" y="282342"/>
            <a:ext cx="7773338" cy="887553"/>
          </a:xfrm>
        </p:spPr>
        <p:txBody>
          <a:bodyPr/>
          <a:lstStyle/>
          <a:p>
            <a:r>
              <a:rPr lang="fa-IR" dirty="0">
                <a:cs typeface="B Titr" panose="00000700000000000000" pitchFamily="2" charset="-78"/>
              </a:rPr>
              <a:t>معرفی کتاب </a:t>
            </a:r>
            <a:r>
              <a:rPr lang="fa-IR" dirty="0">
                <a:solidFill>
                  <a:srgbClr val="FF0000"/>
                </a:solidFill>
                <a:cs typeface="B Titr" panose="00000700000000000000" pitchFamily="2" charset="-78"/>
              </a:rPr>
              <a:t>ارتباط اثربخش </a:t>
            </a:r>
            <a:endParaRPr lang="en-US" dirty="0">
              <a:solidFill>
                <a:srgbClr val="FF0000"/>
              </a:solidFill>
              <a:cs typeface="B Titr" panose="00000700000000000000" pitchFamily="2" charset="-78"/>
            </a:endParaRPr>
          </a:p>
        </p:txBody>
      </p:sp>
      <p:sp>
        <p:nvSpPr>
          <p:cNvPr id="6" name="Content Placeholder 5">
            <a:extLst>
              <a:ext uri="{FF2B5EF4-FFF2-40B4-BE49-F238E27FC236}">
                <a16:creationId xmlns:a16="http://schemas.microsoft.com/office/drawing/2014/main" id="{1392A935-D54C-5D0F-F746-9ED4E7E4DA03}"/>
              </a:ext>
            </a:extLst>
          </p:cNvPr>
          <p:cNvSpPr>
            <a:spLocks noGrp="1"/>
          </p:cNvSpPr>
          <p:nvPr>
            <p:ph sz="quarter" idx="13"/>
          </p:nvPr>
        </p:nvSpPr>
        <p:spPr>
          <a:xfrm>
            <a:off x="1806389" y="1331260"/>
            <a:ext cx="3909732" cy="4459941"/>
          </a:xfrm>
        </p:spPr>
        <p:txBody>
          <a:bodyPr>
            <a:normAutofit/>
          </a:bodyPr>
          <a:lstStyle/>
          <a:p>
            <a:pPr algn="r" rtl="1"/>
            <a:endParaRPr lang="fa-IR" dirty="0">
              <a:cs typeface="B Titr" panose="00000700000000000000" pitchFamily="2" charset="-78"/>
            </a:endParaRPr>
          </a:p>
          <a:p>
            <a:pPr algn="r" rtl="1"/>
            <a:r>
              <a:rPr lang="fa-IR" sz="2200" dirty="0">
                <a:cs typeface="B Titr" panose="00000700000000000000" pitchFamily="2" charset="-78"/>
              </a:rPr>
              <a:t>نام کتاب  </a:t>
            </a:r>
            <a:r>
              <a:rPr lang="fa-IR" sz="2200" dirty="0">
                <a:solidFill>
                  <a:srgbClr val="C00000"/>
                </a:solidFill>
                <a:cs typeface="B Titr" panose="00000700000000000000" pitchFamily="2" charset="-78"/>
              </a:rPr>
              <a:t>کتاب ارتباط اثربخش</a:t>
            </a:r>
          </a:p>
          <a:p>
            <a:pPr algn="r" rtl="1"/>
            <a:r>
              <a:rPr lang="fa-IR" sz="2200" dirty="0">
                <a:cs typeface="B Titr" panose="00000700000000000000" pitchFamily="2" charset="-78"/>
              </a:rPr>
              <a:t>نویسنده	تیم </a:t>
            </a:r>
            <a:r>
              <a:rPr lang="en-US" sz="2200" dirty="0">
                <a:cs typeface="B Titr" panose="00000700000000000000" pitchFamily="2" charset="-78"/>
              </a:rPr>
              <a:t>FME</a:t>
            </a:r>
          </a:p>
          <a:p>
            <a:pPr algn="r" rtl="1"/>
            <a:r>
              <a:rPr lang="fa-IR" sz="2200" dirty="0">
                <a:cs typeface="B Titr" panose="00000700000000000000" pitchFamily="2" charset="-78"/>
              </a:rPr>
              <a:t>مترجم	اکبر مقدر، مریم امینی</a:t>
            </a:r>
          </a:p>
          <a:p>
            <a:pPr algn="r" rtl="1"/>
            <a:r>
              <a:rPr lang="fa-IR" sz="2200" dirty="0">
                <a:cs typeface="B Titr" panose="00000700000000000000" pitchFamily="2" charset="-78"/>
              </a:rPr>
              <a:t>ناشر چاپی	انتشارات تعالی</a:t>
            </a:r>
          </a:p>
          <a:p>
            <a:pPr algn="r" rtl="1"/>
            <a:r>
              <a:rPr lang="fa-IR" sz="2200" dirty="0">
                <a:cs typeface="B Titr" panose="00000700000000000000" pitchFamily="2" charset="-78"/>
              </a:rPr>
              <a:t>سال انتشار	۱۳۹۷</a:t>
            </a:r>
          </a:p>
          <a:p>
            <a:pPr algn="r" rtl="1"/>
            <a:r>
              <a:rPr lang="fa-IR" sz="2200" dirty="0">
                <a:cs typeface="B Titr" panose="00000700000000000000" pitchFamily="2" charset="-78"/>
              </a:rPr>
              <a:t>تعداد صفحات	56</a:t>
            </a:r>
            <a:endParaRPr lang="en-US" sz="2200" dirty="0">
              <a:cs typeface="B Titr" panose="00000700000000000000" pitchFamily="2" charset="-78"/>
            </a:endParaRPr>
          </a:p>
        </p:txBody>
      </p:sp>
      <p:pic>
        <p:nvPicPr>
          <p:cNvPr id="8" name="Content Placeholder 7">
            <a:extLst>
              <a:ext uri="{FF2B5EF4-FFF2-40B4-BE49-F238E27FC236}">
                <a16:creationId xmlns:a16="http://schemas.microsoft.com/office/drawing/2014/main" id="{613508F3-237A-DBF9-C8E5-34F1045CA19B}"/>
              </a:ext>
            </a:extLst>
          </p:cNvPr>
          <p:cNvPicPr>
            <a:picLocks noGrp="1" noChangeAspect="1"/>
          </p:cNvPicPr>
          <p:nvPr>
            <p:ph sz="quarter" idx="14"/>
          </p:nvPr>
        </p:nvPicPr>
        <p:blipFill>
          <a:blip r:embed="rId2"/>
          <a:stretch>
            <a:fillRect/>
          </a:stretch>
        </p:blipFill>
        <p:spPr>
          <a:xfrm>
            <a:off x="5907741" y="1331260"/>
            <a:ext cx="3376996" cy="4459941"/>
          </a:xfrm>
          <a:prstGeom prst="rect">
            <a:avLst/>
          </a:prstGeom>
        </p:spPr>
      </p:pic>
    </p:spTree>
    <p:extLst>
      <p:ext uri="{BB962C8B-B14F-4D97-AF65-F5344CB8AC3E}">
        <p14:creationId xmlns:p14="http://schemas.microsoft.com/office/powerpoint/2010/main" val="374180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EAD7-AD9F-25DD-80C3-B79D28B4AE15}"/>
              </a:ext>
            </a:extLst>
          </p:cNvPr>
          <p:cNvSpPr>
            <a:spLocks noGrp="1"/>
          </p:cNvSpPr>
          <p:nvPr>
            <p:ph type="title"/>
          </p:nvPr>
        </p:nvSpPr>
        <p:spPr>
          <a:xfrm>
            <a:off x="2209331" y="228600"/>
            <a:ext cx="7773338" cy="6347013"/>
          </a:xfrm>
        </p:spPr>
        <p:txBody>
          <a:bodyPr>
            <a:normAutofit fontScale="90000"/>
          </a:bodyPr>
          <a:lstStyle/>
          <a:p>
            <a:pPr algn="r" rtl="1"/>
            <a:r>
              <a:rPr lang="fa-IR" sz="2800" dirty="0">
                <a:cs typeface="B Titr" panose="00000700000000000000" pitchFamily="2" charset="-78"/>
              </a:rPr>
              <a:t>معرفی کتاب </a:t>
            </a:r>
            <a:r>
              <a:rPr lang="fa-IR" sz="2800" dirty="0">
                <a:solidFill>
                  <a:srgbClr val="FF0000"/>
                </a:solidFill>
                <a:cs typeface="B Titr" panose="00000700000000000000" pitchFamily="2" charset="-78"/>
              </a:rPr>
              <a:t>ارتباط اثربخش </a:t>
            </a:r>
            <a:br>
              <a:rPr lang="fa-IR" sz="2700" dirty="0">
                <a:cs typeface="B Nazanin" panose="00000400000000000000" pitchFamily="2" charset="-78"/>
              </a:rPr>
            </a:br>
            <a:r>
              <a:rPr lang="fa-IR" sz="2800" dirty="0">
                <a:cs typeface="B Nazanin" panose="00000400000000000000" pitchFamily="2" charset="-78"/>
              </a:rPr>
              <a:t>ارتباط فرآیندی دو طرفه و دارای پیچیدگی است که تا قبل از ایجاد درک متقابل از آن، می‌تواند بارها تکرار شود. ارتباط به روش‌های مختلفی ایجاد می‌شود. ما می‌توانیم با استفاده از کلمات، علائم، تصاویر، اشکال، صدا، لحن، حالات صورت، طرز لباس پوشیدن و نیز زبان بدن، ارتباط برقرار کنیم. اغلب ارتباط‌ها، تلفیقی از این عناصر است. با دانستن این که چطور این عناصر را به طور موثر به کار ببریم، می‌توانیم شیوه ارتباط خود را بهبود داده و بهترین نتیجه را در هر موقعیتی به دست آوریم.افراد ممکن است به‌ طور ذاتی، مخاطبینی دیداری، شنیداری و یا حرکتی باشند.</a:t>
            </a:r>
            <a:br>
              <a:rPr lang="fa-IR" sz="2800" dirty="0">
                <a:cs typeface="B Nazanin" panose="00000400000000000000" pitchFamily="2" charset="-78"/>
              </a:rPr>
            </a:br>
            <a:r>
              <a:rPr lang="fa-IR" sz="2800" dirty="0">
                <a:cs typeface="B Nazanin" panose="00000400000000000000" pitchFamily="2" charset="-78"/>
              </a:rPr>
              <a:t>افراد دیداری، چیزی را که می‌خوانند، می‌شنوند و یا به آن‌ها گفته می‌شود را تصویر می‌کنند.  </a:t>
            </a:r>
            <a:br>
              <a:rPr lang="fa-IR" sz="2800" dirty="0">
                <a:cs typeface="B Nazanin" panose="00000400000000000000" pitchFamily="2" charset="-78"/>
              </a:rPr>
            </a:br>
            <a:r>
              <a:rPr lang="fa-IR" sz="2800" dirty="0">
                <a:cs typeface="B Nazanin" panose="00000400000000000000" pitchFamily="2" charset="-78"/>
              </a:rPr>
              <a:t>افراد شنیداری، ممکن است چیزی که می‌خوانند را به چالش بکشند مگر این که با چیزی که می‌شنوند، پشتیبانی شود.    </a:t>
            </a:r>
            <a:br>
              <a:rPr lang="fa-IR" sz="2800" dirty="0">
                <a:cs typeface="B Nazanin" panose="00000400000000000000" pitchFamily="2" charset="-78"/>
              </a:rPr>
            </a:br>
            <a:r>
              <a:rPr lang="fa-IR" sz="2800" dirty="0">
                <a:cs typeface="B Nazanin" panose="00000400000000000000" pitchFamily="2" charset="-78"/>
              </a:rPr>
              <a:t>افراد حرکتی، چیزی را که انجام شود بیش از چیزی که گفته شود، به‌ یاد می‌آورند.</a:t>
            </a:r>
            <a:br>
              <a:rPr lang="fa-IR" sz="2800" dirty="0">
                <a:cs typeface="B Nazanin" panose="00000400000000000000" pitchFamily="2" charset="-78"/>
              </a:rPr>
            </a:br>
            <a:r>
              <a:rPr lang="fa-IR" sz="2800" dirty="0">
                <a:cs typeface="B Nazanin" panose="00000400000000000000" pitchFamily="2" charset="-78"/>
              </a:rPr>
              <a:t>برقراری ارتباط به‌ روشی که با ترجیحات ذاتی افراد تناسب بیشتری داشته‌ باشد، شانس این‌ را که پیام شما به‌ درستی دریافت و تفسیر شود افزایش می‌دهد.</a:t>
            </a:r>
            <a:endParaRPr lang="en-US" sz="2100" dirty="0">
              <a:cs typeface="B Nazanin" panose="00000400000000000000" pitchFamily="2" charset="-78"/>
            </a:endParaRPr>
          </a:p>
        </p:txBody>
      </p:sp>
    </p:spTree>
    <p:extLst>
      <p:ext uri="{BB962C8B-B14F-4D97-AF65-F5344CB8AC3E}">
        <p14:creationId xmlns:p14="http://schemas.microsoft.com/office/powerpoint/2010/main" val="385019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8EF00AA7-D7DF-F769-029A-D4262322102E}"/>
              </a:ext>
            </a:extLst>
          </p:cNvPr>
          <p:cNvSpPr>
            <a:spLocks noGrp="1" noChangeArrowheads="1"/>
          </p:cNvSpPr>
          <p:nvPr>
            <p:ph type="title"/>
          </p:nvPr>
        </p:nvSpPr>
        <p:spPr/>
        <p:txBody>
          <a:bodyPr/>
          <a:lstStyle/>
          <a:p>
            <a:pPr algn="just" rtl="1"/>
            <a:endParaRPr lang="en-US" dirty="0"/>
          </a:p>
          <a:p>
            <a:pPr algn="r" rtl="1"/>
            <a:endParaRPr lang="en-US" altLang="en-US" dirty="0">
              <a:cs typeface="B Nazanin" panose="00000400000000000000" pitchFamily="2" charset="-78"/>
            </a:endParaRPr>
          </a:p>
        </p:txBody>
      </p:sp>
      <p:sp>
        <p:nvSpPr>
          <p:cNvPr id="8" name="Content Placeholder 7">
            <a:extLst>
              <a:ext uri="{FF2B5EF4-FFF2-40B4-BE49-F238E27FC236}">
                <a16:creationId xmlns:a16="http://schemas.microsoft.com/office/drawing/2014/main" id="{176CBF7B-E293-D9F2-C73F-39B821EB752E}"/>
              </a:ext>
            </a:extLst>
          </p:cNvPr>
          <p:cNvSpPr>
            <a:spLocks noGrp="1"/>
          </p:cNvSpPr>
          <p:nvPr>
            <p:ph sz="quarter" idx="13"/>
          </p:nvPr>
        </p:nvSpPr>
        <p:spPr>
          <a:xfrm>
            <a:off x="2021071" y="1317814"/>
            <a:ext cx="3698411" cy="4652681"/>
          </a:xfrm>
        </p:spPr>
        <p:txBody>
          <a:bodyPr>
            <a:normAutofit/>
          </a:bodyPr>
          <a:lstStyle/>
          <a:p>
            <a:pPr algn="r" rtl="1"/>
            <a:r>
              <a:rPr lang="fa-IR" sz="2400" dirty="0">
                <a:cs typeface="B Titr" panose="00000700000000000000" pitchFamily="2" charset="-78"/>
              </a:rPr>
              <a:t>نام کتاب:  پنج زبان عشق برای نوجوانان</a:t>
            </a:r>
          </a:p>
          <a:p>
            <a:pPr algn="r" rtl="1"/>
            <a:r>
              <a:rPr lang="fa-IR" sz="2400" dirty="0">
                <a:cs typeface="B Titr" panose="00000700000000000000" pitchFamily="2" charset="-78"/>
              </a:rPr>
              <a:t>نویسنده: گری چاپمن</a:t>
            </a:r>
          </a:p>
          <a:p>
            <a:pPr algn="r" rtl="1"/>
            <a:r>
              <a:rPr lang="fa-IR" sz="2400" dirty="0">
                <a:cs typeface="B Titr" panose="00000700000000000000" pitchFamily="2" charset="-78"/>
              </a:rPr>
              <a:t>مترجم: مژگان قشقایی پور</a:t>
            </a:r>
          </a:p>
          <a:p>
            <a:pPr algn="r" rtl="1"/>
            <a:r>
              <a:rPr lang="fa-IR" sz="2400" dirty="0">
                <a:cs typeface="B Titr" panose="00000700000000000000" pitchFamily="2" charset="-78"/>
              </a:rPr>
              <a:t>ناشر: انتشارات همداد</a:t>
            </a:r>
          </a:p>
          <a:p>
            <a:pPr algn="r" rtl="1"/>
            <a:r>
              <a:rPr lang="fa-IR" sz="2400" dirty="0">
                <a:cs typeface="B Titr" panose="00000700000000000000" pitchFamily="2" charset="-78"/>
              </a:rPr>
              <a:t>تعداد صفحات	248</a:t>
            </a:r>
            <a:endParaRPr lang="en-US" sz="2400" dirty="0">
              <a:cs typeface="B Titr" panose="00000700000000000000" pitchFamily="2" charset="-78"/>
            </a:endParaRPr>
          </a:p>
        </p:txBody>
      </p:sp>
      <p:pic>
        <p:nvPicPr>
          <p:cNvPr id="10" name="Content Placeholder 9">
            <a:extLst>
              <a:ext uri="{FF2B5EF4-FFF2-40B4-BE49-F238E27FC236}">
                <a16:creationId xmlns:a16="http://schemas.microsoft.com/office/drawing/2014/main" id="{92105597-FF9F-D223-1F18-77703D76347C}"/>
              </a:ext>
            </a:extLst>
          </p:cNvPr>
          <p:cNvPicPr>
            <a:picLocks noGrp="1" noChangeAspect="1"/>
          </p:cNvPicPr>
          <p:nvPr>
            <p:ph sz="quarter" idx="14"/>
          </p:nvPr>
        </p:nvPicPr>
        <p:blipFill>
          <a:blip r:embed="rId2"/>
          <a:stretch>
            <a:fillRect/>
          </a:stretch>
        </p:blipFill>
        <p:spPr>
          <a:xfrm>
            <a:off x="5895426" y="1317813"/>
            <a:ext cx="3481656" cy="4746848"/>
          </a:xfrm>
          <a:prstGeom prst="rect">
            <a:avLst/>
          </a:prstGeom>
        </p:spPr>
      </p:pic>
      <p:sp>
        <p:nvSpPr>
          <p:cNvPr id="11" name="TextBox 10">
            <a:extLst>
              <a:ext uri="{FF2B5EF4-FFF2-40B4-BE49-F238E27FC236}">
                <a16:creationId xmlns:a16="http://schemas.microsoft.com/office/drawing/2014/main" id="{333D7F86-257E-A722-E891-DEB174362C71}"/>
              </a:ext>
            </a:extLst>
          </p:cNvPr>
          <p:cNvSpPr txBox="1"/>
          <p:nvPr/>
        </p:nvSpPr>
        <p:spPr>
          <a:xfrm>
            <a:off x="3210479" y="326131"/>
            <a:ext cx="6172199" cy="584775"/>
          </a:xfrm>
          <a:prstGeom prst="rect">
            <a:avLst/>
          </a:prstGeom>
          <a:noFill/>
        </p:spPr>
        <p:txBody>
          <a:bodyPr wrap="square" rtlCol="0">
            <a:spAutoFit/>
          </a:bodyPr>
          <a:lstStyle/>
          <a:p>
            <a:pPr algn="r" defTabSz="457200"/>
            <a:r>
              <a:rPr lang="fa-IR" sz="3200" dirty="0">
                <a:solidFill>
                  <a:srgbClr val="C00000"/>
                </a:solidFill>
                <a:latin typeface="Tw Cen MT" panose="020B0602020104020603"/>
                <a:cs typeface="B Titr" panose="00000700000000000000" pitchFamily="2" charset="-78"/>
              </a:rPr>
              <a:t>معرفی کتاب پنج زبان عشق برای نوجوانان</a:t>
            </a:r>
            <a:endParaRPr lang="en-US" sz="3200" dirty="0">
              <a:solidFill>
                <a:srgbClr val="C00000"/>
              </a:solidFill>
              <a:latin typeface="Tw Cen MT" panose="020B0602020104020603"/>
              <a:cs typeface="B Titr" panose="00000700000000000000" pitchFamily="2" charset="-78"/>
            </a:endParaRPr>
          </a:p>
        </p:txBody>
      </p:sp>
    </p:spTree>
    <p:extLst>
      <p:ext uri="{BB962C8B-B14F-4D97-AF65-F5344CB8AC3E}">
        <p14:creationId xmlns:p14="http://schemas.microsoft.com/office/powerpoint/2010/main" val="408576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AE3FD4-ED96-D4E1-1782-CC57BDC57BFF}"/>
              </a:ext>
            </a:extLst>
          </p:cNvPr>
          <p:cNvSpPr>
            <a:spLocks noGrp="1"/>
          </p:cNvSpPr>
          <p:nvPr>
            <p:ph type="title"/>
          </p:nvPr>
        </p:nvSpPr>
        <p:spPr/>
        <p:txBody>
          <a:bodyPr/>
          <a:lstStyle/>
          <a:p>
            <a:r>
              <a:rPr lang="fa-IR" dirty="0">
                <a:cs typeface="B Titr" panose="00000700000000000000" pitchFamily="2" charset="-78"/>
              </a:rPr>
              <a:t>معرفی کتاب </a:t>
            </a:r>
            <a:endParaRPr lang="en-US" dirty="0">
              <a:cs typeface="B Titr" panose="00000700000000000000" pitchFamily="2" charset="-78"/>
            </a:endParaRPr>
          </a:p>
        </p:txBody>
      </p:sp>
      <p:sp>
        <p:nvSpPr>
          <p:cNvPr id="5" name="Text Placeholder 4">
            <a:extLst>
              <a:ext uri="{FF2B5EF4-FFF2-40B4-BE49-F238E27FC236}">
                <a16:creationId xmlns:a16="http://schemas.microsoft.com/office/drawing/2014/main" id="{84E63111-3E0A-DB32-4622-FA713D320A59}"/>
              </a:ext>
            </a:extLst>
          </p:cNvPr>
          <p:cNvSpPr>
            <a:spLocks noGrp="1"/>
          </p:cNvSpPr>
          <p:nvPr>
            <p:ph type="body" idx="4294967295"/>
          </p:nvPr>
        </p:nvSpPr>
        <p:spPr>
          <a:xfrm>
            <a:off x="2782888" y="829469"/>
            <a:ext cx="6626225" cy="5199062"/>
          </a:xfrm>
        </p:spPr>
        <p:txBody>
          <a:bodyPr>
            <a:normAutofit fontScale="92500" lnSpcReduction="20000"/>
          </a:bodyPr>
          <a:lstStyle/>
          <a:p>
            <a:endParaRPr lang="fa-IR" dirty="0"/>
          </a:p>
          <a:p>
            <a:pPr marL="0" indent="0">
              <a:buNone/>
            </a:pPr>
            <a:endParaRPr lang="fa-IR" dirty="0"/>
          </a:p>
          <a:p>
            <a:pPr algn="just" rtl="1"/>
            <a:r>
              <a:rPr lang="fa-IR" sz="2400" b="1" dirty="0">
                <a:cs typeface="B Nazanin" panose="00000400000000000000" pitchFamily="2" charset="-78"/>
              </a:rPr>
              <a:t>زبان اصلی عشق نوجوان شما هر چه باشد، او نیازمند آن است که این عشق از یک راه  بی‌قید و شرط ابراز شود. عشق بی‌قید و شرط نور هدایتگری است که راه تاریک را روشن می‌کند و ما و والدین را قادر می‌سازد تا ببینیم کجا هستیم و برای پرورش فرزندمان چه کار باید بکنیم. بدون وجود این نوع عشق، پدران و مادران گیج و سردرگم می‌شوند و راه خود را گم می‌کنند...</a:t>
            </a:r>
          </a:p>
          <a:p>
            <a:pPr algn="just" rtl="1"/>
            <a:r>
              <a:rPr lang="fa-IR" sz="2400" b="1" dirty="0">
                <a:cs typeface="B Nazanin" panose="00000400000000000000" pitchFamily="2" charset="-78"/>
              </a:rPr>
              <a:t>کودکان اساسا موجوداتی عاطفی هستند و اولین درک آن‌ها از دنیا عاطفی است. چندین بررسی اخیر نشان داده که وضعیت عاطفی ما در حتی بر جنین داخل رحم اثر می‌گذارد. جنین به خشم یا شادمانی مادر پاسخ می‌دهد. همچنان که کودکان بزرگ‌تر می‌شوند فوق‌العاده نسبت به حالت عاطفی والدین خود حساس می‌شوند</a:t>
            </a:r>
            <a:r>
              <a:rPr lang="fa-IR" sz="2800" b="1" dirty="0"/>
              <a:t>...</a:t>
            </a:r>
            <a:endParaRPr lang="en-US" sz="2800" b="1"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603B-E1D1-6AF3-EF88-0FC8CFDEE844}"/>
              </a:ext>
            </a:extLst>
          </p:cNvPr>
          <p:cNvSpPr>
            <a:spLocks noGrp="1"/>
          </p:cNvSpPr>
          <p:nvPr>
            <p:ph type="title"/>
          </p:nvPr>
        </p:nvSpPr>
        <p:spPr>
          <a:xfrm>
            <a:off x="6096000" y="1290919"/>
            <a:ext cx="3886670" cy="4828309"/>
          </a:xfrm>
        </p:spPr>
        <p:txBody>
          <a:bodyPr/>
          <a:lstStyle/>
          <a:p>
            <a:endParaRPr lang="en-US" dirty="0"/>
          </a:p>
        </p:txBody>
      </p:sp>
      <p:sp>
        <p:nvSpPr>
          <p:cNvPr id="3" name="Text Placeholder 2">
            <a:extLst>
              <a:ext uri="{FF2B5EF4-FFF2-40B4-BE49-F238E27FC236}">
                <a16:creationId xmlns:a16="http://schemas.microsoft.com/office/drawing/2014/main" id="{080451F2-9058-DA6F-5B08-143DA25B8CAE}"/>
              </a:ext>
            </a:extLst>
          </p:cNvPr>
          <p:cNvSpPr>
            <a:spLocks noGrp="1"/>
          </p:cNvSpPr>
          <p:nvPr>
            <p:ph type="body" sz="quarter" idx="13"/>
          </p:nvPr>
        </p:nvSpPr>
        <p:spPr>
          <a:xfrm>
            <a:off x="1992314" y="1290919"/>
            <a:ext cx="3727169" cy="4828309"/>
          </a:xfrm>
        </p:spPr>
        <p:txBody>
          <a:bodyPr/>
          <a:lstStyle/>
          <a:p>
            <a:pPr algn="r" rtl="1"/>
            <a:r>
              <a:rPr lang="fa-IR" dirty="0">
                <a:cs typeface="B Titr" panose="00000700000000000000" pitchFamily="2" charset="-78"/>
              </a:rPr>
              <a:t>نام کتاب: چگونه گوش کنم</a:t>
            </a:r>
          </a:p>
          <a:p>
            <a:pPr marL="0" indent="0" algn="r" rtl="1">
              <a:buNone/>
            </a:pPr>
            <a:r>
              <a:rPr lang="fa-IR" dirty="0">
                <a:cs typeface="B Titr" panose="00000700000000000000" pitchFamily="2" charset="-78"/>
              </a:rPr>
              <a:t> ( گوش دادن رمز رابطه‌ی صلح‌آمیز)</a:t>
            </a:r>
          </a:p>
          <a:p>
            <a:pPr algn="r" rtl="1"/>
            <a:r>
              <a:rPr lang="fa-IR" dirty="0">
                <a:cs typeface="B Titr" panose="00000700000000000000" pitchFamily="2" charset="-78"/>
              </a:rPr>
              <a:t>نویسنده	پاتریک کینگ</a:t>
            </a:r>
          </a:p>
          <a:p>
            <a:pPr algn="r" rtl="1"/>
            <a:r>
              <a:rPr lang="fa-IR" dirty="0">
                <a:cs typeface="B Titr" panose="00000700000000000000" pitchFamily="2" charset="-78"/>
              </a:rPr>
              <a:t>مترجم	      غزل راکی</a:t>
            </a:r>
          </a:p>
          <a:p>
            <a:pPr algn="r" rtl="1"/>
            <a:r>
              <a:rPr lang="fa-IR" dirty="0">
                <a:cs typeface="B Titr" panose="00000700000000000000" pitchFamily="2" charset="-78"/>
              </a:rPr>
              <a:t>ناشر چاپی	انتشارات بذر خرد</a:t>
            </a:r>
          </a:p>
          <a:p>
            <a:pPr algn="r" rtl="1"/>
            <a:r>
              <a:rPr lang="fa-IR" dirty="0">
                <a:cs typeface="B Titr" panose="00000700000000000000" pitchFamily="2" charset="-78"/>
              </a:rPr>
              <a:t>سال انتشار	۱۴۰۳</a:t>
            </a:r>
          </a:p>
          <a:p>
            <a:pPr algn="r" rtl="1"/>
            <a:r>
              <a:rPr lang="fa-IR" dirty="0">
                <a:cs typeface="B Titr" panose="00000700000000000000" pitchFamily="2" charset="-78"/>
              </a:rPr>
              <a:t>تعداد صفحات	130</a:t>
            </a:r>
            <a:endParaRPr lang="en-US" dirty="0">
              <a:cs typeface="B Titr" panose="00000700000000000000" pitchFamily="2" charset="-78"/>
            </a:endParaRPr>
          </a:p>
        </p:txBody>
      </p:sp>
      <p:sp>
        <p:nvSpPr>
          <p:cNvPr id="4" name="TextBox 3">
            <a:extLst>
              <a:ext uri="{FF2B5EF4-FFF2-40B4-BE49-F238E27FC236}">
                <a16:creationId xmlns:a16="http://schemas.microsoft.com/office/drawing/2014/main" id="{A39C9EBE-3553-4A24-D2F6-9D6350FF87DA}"/>
              </a:ext>
            </a:extLst>
          </p:cNvPr>
          <p:cNvSpPr txBox="1"/>
          <p:nvPr/>
        </p:nvSpPr>
        <p:spPr>
          <a:xfrm>
            <a:off x="3944472" y="255494"/>
            <a:ext cx="4773705" cy="523220"/>
          </a:xfrm>
          <a:prstGeom prst="rect">
            <a:avLst/>
          </a:prstGeom>
          <a:noFill/>
        </p:spPr>
        <p:txBody>
          <a:bodyPr wrap="square" rtlCol="0">
            <a:spAutoFit/>
          </a:bodyPr>
          <a:lstStyle/>
          <a:p>
            <a:pPr defTabSz="457200"/>
            <a:r>
              <a:rPr lang="fa-IR" sz="2800" dirty="0">
                <a:solidFill>
                  <a:srgbClr val="C00000"/>
                </a:solidFill>
                <a:latin typeface="Tw Cen MT" panose="020B0602020104020603"/>
                <a:cs typeface="B Titr" panose="00000700000000000000" pitchFamily="2" charset="-78"/>
              </a:rPr>
              <a:t>معرفی کتاب چگونه گوش کنم</a:t>
            </a:r>
            <a:endParaRPr lang="en-US" sz="2800" dirty="0">
              <a:solidFill>
                <a:srgbClr val="C00000"/>
              </a:solidFill>
              <a:latin typeface="Tw Cen MT" panose="020B0602020104020603"/>
              <a:cs typeface="B Titr" panose="00000700000000000000" pitchFamily="2" charset="-78"/>
            </a:endParaRPr>
          </a:p>
        </p:txBody>
      </p:sp>
      <p:pic>
        <p:nvPicPr>
          <p:cNvPr id="6" name="Picture 5">
            <a:extLst>
              <a:ext uri="{FF2B5EF4-FFF2-40B4-BE49-F238E27FC236}">
                <a16:creationId xmlns:a16="http://schemas.microsoft.com/office/drawing/2014/main" id="{B6C546D8-3396-5350-56F4-8CBDE3E57C49}"/>
              </a:ext>
            </a:extLst>
          </p:cNvPr>
          <p:cNvPicPr>
            <a:picLocks noChangeAspect="1"/>
          </p:cNvPicPr>
          <p:nvPr/>
        </p:nvPicPr>
        <p:blipFill>
          <a:blip r:embed="rId2"/>
          <a:stretch>
            <a:fillRect/>
          </a:stretch>
        </p:blipFill>
        <p:spPr>
          <a:xfrm>
            <a:off x="6096000" y="1290919"/>
            <a:ext cx="3886670" cy="4828309"/>
          </a:xfrm>
          <a:prstGeom prst="rect">
            <a:avLst/>
          </a:prstGeom>
        </p:spPr>
      </p:pic>
    </p:spTree>
    <p:extLst>
      <p:ext uri="{BB962C8B-B14F-4D97-AF65-F5344CB8AC3E}">
        <p14:creationId xmlns:p14="http://schemas.microsoft.com/office/powerpoint/2010/main" val="386215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FFA5-BFC4-1FE5-F388-DF838363950D}"/>
              </a:ext>
            </a:extLst>
          </p:cNvPr>
          <p:cNvSpPr>
            <a:spLocks noGrp="1"/>
          </p:cNvSpPr>
          <p:nvPr>
            <p:ph type="title"/>
          </p:nvPr>
        </p:nvSpPr>
        <p:spPr>
          <a:xfrm>
            <a:off x="2444889" y="430259"/>
            <a:ext cx="7302223" cy="6239483"/>
          </a:xfrm>
        </p:spPr>
        <p:txBody>
          <a:bodyPr>
            <a:normAutofit fontScale="90000"/>
          </a:bodyPr>
          <a:lstStyle/>
          <a:p>
            <a:pPr rtl="1"/>
            <a:r>
              <a:rPr lang="fa-IR" dirty="0">
                <a:cs typeface="B Titr" panose="00000700000000000000" pitchFamily="2" charset="-78"/>
              </a:rPr>
              <a:t>معرفی کتاب</a:t>
            </a:r>
            <a:br>
              <a:rPr lang="fa-IR" dirty="0">
                <a:cs typeface="B Nazanin" panose="00000400000000000000" pitchFamily="2" charset="-78"/>
              </a:rPr>
            </a:br>
            <a:r>
              <a:rPr lang="fa-IR" sz="3100" dirty="0">
                <a:cs typeface="B Nazanin" panose="00000400000000000000" pitchFamily="2" charset="-78"/>
              </a:rPr>
              <a:t>یکی از رکن‌های اصلی ارتباط، گوش کردن است. ما پیش از آنکه سخن گفتن را یاد بگیریم، باید بتوانیم خوب گوش بدهیم. اگر در این زمینه مهارت داشته باشیم، مخاطبمان احساس امنیت و راحتی می‌کند و رابطه‌ی بینمان عمیق‌تر می‌شود.کتاب چگونه گوش کنم  به ما یاد می‌دهد که چطور شنونده‌ی باملاحظه‌ای باشیم و به طرف مقابلمان احساس بهتری بدهیم. خوب گوش دادن مهارتی عمومی است، یعنی همه‌ی ما باید بتوانیم از پس آن برآییم. اما طبیعتاً برخی از حرفه‌ها به این توانایی خیلی بیشتر احتیاج دارند.تمایل زیاد به حرف زدن درنهایت به این منجر می‌شود که کمتر به حرف طرف مقابلمان گوش کنیم یا خیلی در آن دقیق نشویم. نویسنده بحثش را با چالش‌هایی شروع می‌کند که مانع از خوب شنیدن ما می‌شوند. سپس نکاتی کلیدی و طلایی را گوشزد می‌کند تا بتوانیم این مشکلات را پشت سر بگذاریم. او در ادامه به سبک‌های گوناگون و سطوح مختلف شنیدن می‌پردازد و چهارچوب‌های صحیح ذهنی این امر را توضیح می‌دهد</a:t>
            </a:r>
            <a:r>
              <a:rPr lang="fa-IR" sz="2800" dirty="0">
                <a:cs typeface="B Nazanin" panose="00000400000000000000" pitchFamily="2" charset="-78"/>
              </a:rPr>
              <a:t>.</a:t>
            </a:r>
            <a:endParaRPr lang="en-US" sz="2800" dirty="0">
              <a:cs typeface="B Nazanin" panose="00000400000000000000" pitchFamily="2" charset="-78"/>
            </a:endParaRPr>
          </a:p>
        </p:txBody>
      </p:sp>
    </p:spTree>
    <p:extLst>
      <p:ext uri="{BB962C8B-B14F-4D97-AF65-F5344CB8AC3E}">
        <p14:creationId xmlns:p14="http://schemas.microsoft.com/office/powerpoint/2010/main" val="295579378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872</Words>
  <Application>Microsoft Office PowerPoint</Application>
  <PresentationFormat>Widescreen</PresentationFormat>
  <Paragraphs>38</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Tw Cen MT</vt:lpstr>
      <vt:lpstr>Droplet</vt:lpstr>
      <vt:lpstr>معرفی کتاب در موضوع ارتباط عاطفی مربوط به آموزش خانواده دبیرستان دوره دوم دخترانه مدرس: دکتر خسروی</vt:lpstr>
      <vt:lpstr>PowerPoint Presentation</vt:lpstr>
      <vt:lpstr>   معرفی کتاب مهارتهای زندگی در سیره رضوی         روابط اجتماعی، مهارت مردم داری و دوست یابی و دیگر روابط و آسیب شناسی این روابط و در محیط خانواده به مهارت همسرداری و تربیت فرزند از دیگر مباحث مطرح شده در کتاب مهارت های زندگی در سیره رضوی می باشد. این کتاب برای حل معضل امروزه سست شدن روابط اجتماعی، احترام به والدین، چالش های غیر دینی که بر جامعه و خانواده حاکم است مفید و چاره ساز می باشد. در این اثر، اندیشه و سیره‌ى علمى و عملى امام رضـــا که در جامعه‌ى ایرانى جایگاه برجسته‌اى دارد، در عرصـه‌هایى چون «مهارت‌هاى زندگى»، «مهارت‌هاى خانوادگى» و «مهارت‌هاى فرزندپرورى» بررسـى شده است. خـــواننده در این کتاب با نمونه‌هایى از مهارت‌هاى زندگى در سیره‌ى اهل بیت، به ویژه امام رضا (ع) آشنا خواهد شد. گاه در ویرایش اثر ذیل هر نمونه که به نظر گنگ نموده است، توضیحاتى را ذکر کرده‌ایم تا به راحتى بتوان نمونه‌ى ذکر شده را با مفهوم مهارت مرتبط با آن تطبیق داد.</vt:lpstr>
      <vt:lpstr>معرفی کتاب ارتباط اثربخش </vt:lpstr>
      <vt:lpstr>معرفی کتاب ارتباط اثربخش  ارتباط فرآیندی دو طرفه و دارای پیچیدگی است که تا قبل از ایجاد درک متقابل از آن، می‌تواند بارها تکرار شود. ارتباط به روش‌های مختلفی ایجاد می‌شود. ما می‌توانیم با استفاده از کلمات، علائم، تصاویر، اشکال، صدا، لحن، حالات صورت، طرز لباس پوشیدن و نیز زبان بدن، ارتباط برقرار کنیم. اغلب ارتباط‌ها، تلفیقی از این عناصر است. با دانستن این که چطور این عناصر را به طور موثر به کار ببریم، می‌توانیم شیوه ارتباط خود را بهبود داده و بهترین نتیجه را در هر موقعیتی به دست آوریم.افراد ممکن است به‌ طور ذاتی، مخاطبینی دیداری، شنیداری و یا حرکتی باشند. افراد دیداری، چیزی را که می‌خوانند، می‌شنوند و یا به آن‌ها گفته می‌شود را تصویر می‌کنند.   افراد شنیداری، ممکن است چیزی که می‌خوانند را به چالش بکشند مگر این که با چیزی که می‌شنوند، پشتیبانی شود.     افراد حرکتی، چیزی را که انجام شود بیش از چیزی که گفته شود، به‌ یاد می‌آورند. برقراری ارتباط به‌ روشی که با ترجیحات ذاتی افراد تناسب بیشتری داشته‌ باشد، شانس این‌ را که پیام شما به‌ درستی دریافت و تفسیر شود افزایش می‌دهد.</vt:lpstr>
      <vt:lpstr> </vt:lpstr>
      <vt:lpstr>معرفی کتاب </vt:lpstr>
      <vt:lpstr>PowerPoint Presentation</vt:lpstr>
      <vt:lpstr>معرفی کتاب یکی از رکن‌های اصلی ارتباط، گوش کردن است. ما پیش از آنکه سخن گفتن را یاد بگیریم، باید بتوانیم خوب گوش بدهیم. اگر در این زمینه مهارت داشته باشیم، مخاطبمان احساس امنیت و راحتی می‌کند و رابطه‌ی بینمان عمیق‌تر می‌شود.کتاب چگونه گوش کنم  به ما یاد می‌دهد که چطور شنونده‌ی باملاحظه‌ای باشیم و به طرف مقابلمان احساس بهتری بدهیم. خوب گوش دادن مهارتی عمومی است، یعنی همه‌ی ما باید بتوانیم از پس آن برآییم. اما طبیعتاً برخی از حرفه‌ها به این توانایی خیلی بیشتر احتیاج دارند.تمایل زیاد به حرف زدن درنهایت به این منجر می‌شود که کمتر به حرف طرف مقابلمان گوش کنیم یا خیلی در آن دقیق نشویم. نویسنده بحثش را با چالش‌هایی شروع می‌کند که مانع از خوب شنیدن ما می‌شوند. سپس نکاتی کلیدی و طلایی را گوشزد می‌کند تا بتوانیم این مشکلات را پشت سر بگذاریم. او در ادامه به سبک‌های گوناگون و سطوح مختلف شنیدن می‌پردازد و چهارچوب‌های صحیح ذهنی این امر را توضیح می‌دهد.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کتاب در موضوع ارتباط عاطفی مربوط به آموزش خانواده دبیرستان دوره دوم دخترانه مدرس: دکتر خسروی</dc:title>
  <dc:creator>Amoozesh pc</dc:creator>
  <cp:lastModifiedBy>Amoozesh pc</cp:lastModifiedBy>
  <cp:revision>1</cp:revision>
  <dcterms:created xsi:type="dcterms:W3CDTF">2024-11-18T10:16:15Z</dcterms:created>
  <dcterms:modified xsi:type="dcterms:W3CDTF">2024-11-18T10:18:29Z</dcterms:modified>
</cp:coreProperties>
</file>